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7" r:id="rId4"/>
    <p:sldId id="257" r:id="rId5"/>
    <p:sldId id="258" r:id="rId6"/>
    <p:sldId id="259" r:id="rId7"/>
    <p:sldId id="260" r:id="rId8"/>
    <p:sldId id="261" r:id="rId9"/>
    <p:sldId id="270" r:id="rId10"/>
    <p:sldId id="263" r:id="rId11"/>
    <p:sldId id="269" r:id="rId12"/>
    <p:sldId id="264" r:id="rId13"/>
    <p:sldId id="265" r:id="rId14"/>
    <p:sldId id="266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A2D31-28FA-4787-AE9D-6AC16B4F95BC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F9CD0-0AD5-4DD5-947E-305F6022D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E4BF6-0E3F-4B29-B750-B5164BFF06BA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327D-FF90-4DB4-8576-79DE047BB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B82A8-B622-4E0D-A226-2462BA1D09B1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B7F31-0DC9-4D81-BC14-DA8BB2FFD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637B1-8B7D-4DC3-A1CA-5B06CCD0BBFE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C49A6-423E-4C02-96C3-2D3635481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3BCB8-1FD5-44F0-940F-958A1FF69F45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B33B2-DD18-4C87-AC59-CB1FBA61D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F8BCC-C1E1-435E-B290-8D746FC9BE9A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D3E9A-B608-45F0-85CE-D545CD203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C3A4A-0C6A-4D52-9D53-8BF40EC785A3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9FF88-8044-464E-8799-B2ECB9F64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8B8A7-6889-4D2D-8597-1BE48B5CD326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6678D-0B84-4A77-AA28-585FE039A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9F991-6251-41EE-83AA-E43F4BCE8125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EB083-1B50-44CD-BB6E-2C04715A7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1BFAC-E8FA-47FD-9B0D-3EC0E723BAAD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C7FC0-B417-4D9B-8DDC-678AC2D81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8F799-DB94-4134-B13C-CA16EC0A2868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0E459-DC38-4FD6-AA9D-02CCBD5D6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2A7719-1938-4DB4-9B04-824E82ACE245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BD24AD-DF78-4C17-939E-263C93E7D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lobex\Шаблоны для PowerPoint\#0040\Components\SC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5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179512" y="269875"/>
            <a:ext cx="878497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Calibri" pitchFamily="34" charset="0"/>
              </a:rPr>
              <a:t>ПСИХОЛОГО – ПЕДАГОГИЧЕСКОЕ СОПРОВОЖДЕНИЕ ДЕТЕЙ С ОВЗ</a:t>
            </a:r>
            <a:endParaRPr lang="en-US" sz="44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Globex\Шаблоны для PowerPoint\#0040\Components\SC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07281" y="1537499"/>
            <a:ext cx="70008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endParaRPr lang="ru-RU" sz="2400" dirty="0"/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0" y="116632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/>
              <a:t>Направления деятельности </a:t>
            </a:r>
            <a:br>
              <a:rPr lang="ru-RU" sz="3600" b="1" i="1" dirty="0"/>
            </a:br>
            <a:r>
              <a:rPr lang="ru-RU" sz="3600" b="1" i="1" dirty="0"/>
              <a:t>педагога-психолога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1331913" y="1916113"/>
            <a:ext cx="484187" cy="979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356100" y="1989138"/>
            <a:ext cx="484188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451725" y="1989138"/>
            <a:ext cx="485775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3850" y="3141663"/>
            <a:ext cx="2519363" cy="177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Диагностическое направление</a:t>
            </a:r>
            <a:endParaRPr lang="ru-RU" sz="20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348038" y="3141663"/>
            <a:ext cx="2519362" cy="177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Коррекционно-развивающая работа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402388" y="3159125"/>
            <a:ext cx="2520950" cy="17795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Консультационно-просветительское направление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67544" y="3160713"/>
            <a:ext cx="2519363" cy="177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Диагностическое направление</a:t>
            </a:r>
            <a:endParaRPr lang="ru-RU" sz="20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23850" y="3129154"/>
            <a:ext cx="2682469" cy="177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Диагностическое направление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5948673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Globex\Шаблоны для PowerPoint\#0040\Components\SC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1268760"/>
            <a:ext cx="717760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36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600" dirty="0" smtClean="0">
                <a:latin typeface="+mn-lt"/>
                <a:cs typeface="+mn-cs"/>
              </a:rPr>
              <a:t>Диагностика осуществляется по программе «</a:t>
            </a:r>
            <a:r>
              <a:rPr lang="ru-RU" sz="3600" dirty="0" err="1" smtClean="0">
                <a:latin typeface="+mn-lt"/>
                <a:cs typeface="+mn-cs"/>
              </a:rPr>
              <a:t>Эффектон</a:t>
            </a:r>
            <a:r>
              <a:rPr lang="ru-RU" sz="3600" dirty="0" smtClean="0">
                <a:latin typeface="+mn-lt"/>
                <a:cs typeface="+mn-cs"/>
              </a:rPr>
              <a:t>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600" dirty="0" smtClean="0">
                <a:latin typeface="+mn-lt"/>
                <a:cs typeface="+mn-cs"/>
              </a:rPr>
              <a:t>Проективные методики</a:t>
            </a:r>
            <a:endParaRPr lang="ru-RU" sz="3600" dirty="0">
              <a:latin typeface="+mn-lt"/>
              <a:cs typeface="+mn-cs"/>
            </a:endParaRP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583666" y="212656"/>
            <a:ext cx="81438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 smtClean="0">
                <a:latin typeface="Calibri" pitchFamily="34" charset="0"/>
              </a:rPr>
              <a:t>Диагностическое направление</a:t>
            </a:r>
            <a:endParaRPr lang="en-US" sz="4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7838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Globex\Шаблоны для PowerPoint\#0040\Components\SC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573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1268760"/>
            <a:ext cx="7000875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err="1"/>
              <a:t>психогимнастика</a:t>
            </a:r>
            <a:r>
              <a:rPr lang="ru-RU" dirty="0"/>
              <a:t> (включает в себя ритмику, пантомиму, игры на снятие напряжения, развитие эмоционально-личностной сферы. Игры «Мое настроение», «Веселый – грустный»)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рисуночные методы (рисунки детей не только отражают уровень умственного развития и индивидуальные личностные особенности, но и являются своеобразной проекцией личности.)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техники и приемы </a:t>
            </a:r>
            <a:r>
              <a:rPr lang="ru-RU" dirty="0" err="1"/>
              <a:t>саморегуляции</a:t>
            </a:r>
            <a:r>
              <a:rPr lang="ru-RU" dirty="0"/>
              <a:t> (развитие навыков самоконтроля)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err="1"/>
              <a:t>цветотерапия</a:t>
            </a:r>
            <a:r>
              <a:rPr lang="ru-RU" dirty="0"/>
              <a:t> (восстановление эмоционального равновесия)</a:t>
            </a:r>
          </a:p>
          <a:p>
            <a:pPr algn="just"/>
            <a:r>
              <a:rPr lang="ru-RU" dirty="0" smtClean="0"/>
              <a:t>     развивающие </a:t>
            </a:r>
            <a:r>
              <a:rPr lang="ru-RU" dirty="0"/>
              <a:t>занятия, игры (развитие психических </a:t>
            </a:r>
            <a:r>
              <a:rPr lang="ru-RU" dirty="0" smtClean="0"/>
              <a:t>       процессов</a:t>
            </a:r>
            <a:r>
              <a:rPr lang="ru-RU" dirty="0"/>
              <a:t>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сеансы релаксации (в зависимости от состояния ребенка используется спокойная классическая музыка, звуки природы, наблюдение за животными). </a:t>
            </a:r>
            <a:endParaRPr lang="ru-RU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графический </a:t>
            </a:r>
            <a:r>
              <a:rPr lang="ru-RU" dirty="0" smtClean="0"/>
              <a:t>диктант, составление рисунков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itchFamily="34" charset="0"/>
              <a:buChar char="•"/>
            </a:pPr>
            <a:endParaRPr lang="ru-RU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217156" y="332656"/>
            <a:ext cx="89395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Коррекционно – развивающая работа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5948673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Globex\Шаблоны для PowerPoint\#0040\Components\SC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75978" y="1701800"/>
            <a:ext cx="7393632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 smtClean="0"/>
              <a:t>рекомендации </a:t>
            </a:r>
            <a:r>
              <a:rPr lang="ru-RU" sz="2400" dirty="0"/>
              <a:t>по основным направлениям работы с обучающимися, единых для всех участников образовательного процесса</a:t>
            </a:r>
            <a:r>
              <a:rPr lang="ru-RU" sz="2400" dirty="0" smtClean="0"/>
              <a:t>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/>
              <a:t>консультирование специалистами педагогов по выбору индивидуально-ориентированных методов и приёмов работы с </a:t>
            </a:r>
            <a:r>
              <a:rPr lang="ru-RU" sz="2400" dirty="0" smtClean="0"/>
              <a:t>обучающимися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4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2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683568" y="181484"/>
            <a:ext cx="81438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/>
              <a:t>консультативная работа </a:t>
            </a:r>
            <a:endParaRPr lang="en-US" sz="4400" b="1" dirty="0">
              <a:solidFill>
                <a:srgbClr val="27697B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48673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Globex\Шаблоны для PowerPoint\#0040\Components\SC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54074" y="1484784"/>
            <a:ext cx="7000875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Дети с ограниченными возможностями здоровья – сложная категория детей, требующая к себе повышенного внимания, заботы и понимания со стороны окружающих их взрослых (родителей, учителей, специалистов) и организации специальной помощи</a:t>
            </a:r>
            <a:r>
              <a:rPr lang="ru-RU" sz="2400" dirty="0" smtClean="0"/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 </a:t>
            </a:r>
            <a:r>
              <a:rPr lang="ru-RU" sz="2400" dirty="0"/>
              <a:t>Поэтому создание системы психолого-медико-педагогического сопровождения детей с ОВЗ в образовательном учреждении стало необходимым условием. </a:t>
            </a:r>
            <a:endParaRPr lang="ru-RU" sz="22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-88926" y="181484"/>
            <a:ext cx="81438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4400" b="1" dirty="0">
              <a:solidFill>
                <a:srgbClr val="27697B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9162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Globex\Шаблоны для PowerPoint\#0040\Components\SC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54074" y="1484784"/>
            <a:ext cx="7000875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-88926" y="181484"/>
            <a:ext cx="81438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4400" b="1" dirty="0">
              <a:solidFill>
                <a:srgbClr val="27697B"/>
              </a:solidFill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244" y="951422"/>
            <a:ext cx="8039100" cy="5183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1989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Globex\Шаблоны для PowerPoint\#0040\Components\SC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926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1701800"/>
            <a:ext cx="7000875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2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-88926" y="181484"/>
            <a:ext cx="81438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4400" b="1" dirty="0">
              <a:solidFill>
                <a:srgbClr val="27697B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917243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Добрая школа – это хорошо, умная школа – это </a:t>
            </a:r>
            <a:r>
              <a:rPr lang="ru-RU" sz="3600" b="1" dirty="0" smtClean="0"/>
              <a:t>великолепно, но </a:t>
            </a:r>
            <a:r>
              <a:rPr lang="ru-RU" sz="3600" b="1" dirty="0"/>
              <a:t>ребенок и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еще </a:t>
            </a:r>
            <a:r>
              <a:rPr lang="ru-RU" sz="3600" b="1" dirty="0"/>
              <a:t>должен быть подготовлен к жизни</a:t>
            </a:r>
            <a:r>
              <a:rPr lang="ru-RU" sz="3600" dirty="0"/>
              <a:t>.</a:t>
            </a:r>
          </a:p>
          <a:p>
            <a:pPr algn="r"/>
            <a:r>
              <a:rPr lang="ru-RU" sz="3600" b="1" dirty="0"/>
              <a:t>Д. </a:t>
            </a:r>
            <a:r>
              <a:rPr lang="ru-RU" sz="3600" b="1" dirty="0" err="1"/>
              <a:t>Дьюи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60245774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Globex\Шаблоны для PowerPoint\#0040\Components\SC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926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1701800"/>
            <a:ext cx="7000875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2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-88926" y="181484"/>
            <a:ext cx="81438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4400" b="1" dirty="0">
              <a:solidFill>
                <a:srgbClr val="27697B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917243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35485" y="1501744"/>
            <a:ext cx="3531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Согласно «Словарю русского языка» сопровождать— значит следовать рядом, вместе с кем-либо в качестве спутника или провожатого</a:t>
            </a:r>
            <a:endParaRPr lang="ru-RU" dirty="0"/>
          </a:p>
        </p:txBody>
      </p:sp>
      <p:pic>
        <p:nvPicPr>
          <p:cNvPr id="7" name="Picture 2" descr="C:\Users\user\Desktop\Cute_Asian_Children_photos_HU122_350A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4044">
            <a:off x="4280052" y="2894647"/>
            <a:ext cx="3450406" cy="245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4097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Globex\Шаблоны для PowerPoint\#0040\Components\SC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1701800"/>
            <a:ext cx="7000875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2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495299" y="181484"/>
            <a:ext cx="81438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 smtClean="0">
                <a:solidFill>
                  <a:srgbClr val="27697B"/>
                </a:solidFill>
                <a:latin typeface="Calibri" pitchFamily="34" charset="0"/>
              </a:rPr>
              <a:t>ЗАДАЧА</a:t>
            </a:r>
            <a:endParaRPr lang="en-US" sz="4400" b="1" dirty="0">
              <a:solidFill>
                <a:srgbClr val="27697B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2132687"/>
            <a:ext cx="74168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обеспечение реализации права детей с ограниченными возможностями здоровья на образование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Globex\Шаблоны для PowerPoint\#0040\Components\SC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862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1701800"/>
            <a:ext cx="7000875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2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500856" y="181484"/>
            <a:ext cx="81438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 smtClean="0">
                <a:solidFill>
                  <a:srgbClr val="27697B"/>
                </a:solidFill>
                <a:latin typeface="Calibri" pitchFamily="34" charset="0"/>
              </a:rPr>
              <a:t>ЦЕЛЬ</a:t>
            </a:r>
            <a:endParaRPr lang="en-US" sz="4400" b="1" dirty="0">
              <a:solidFill>
                <a:srgbClr val="27697B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3524" y="1723379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/>
              <a:t>осуществление индивидуально-ориентированной психолого -педагогической помощи детям, испытывающим трудности в усвоении образовательных программ, коррекция имеющихся недостатков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179097519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Globex\Шаблоны для PowerPoint\#0040\Components\SC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1701800"/>
            <a:ext cx="7000875" cy="2893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ПЕДАГОГ – ПСИХОЛОГ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СОЦИАЛЬНЫЙ ПЕДАГОГ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КЛАССНЫЕ РУКОВОДИТЕЛИ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УЧИТЕЛЯ – ПРЕДМЕТНИКИ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МЕДИДИНСКИЕ РАБОТНИКИ ШКОЛЫ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2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495299" y="187604"/>
            <a:ext cx="81438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/>
              <a:t>Психолого-педагогическое сопровождение детей с ОВЗ в школе осуществляют</a:t>
            </a:r>
            <a:endParaRPr lang="en-US" sz="2800" b="1" dirty="0">
              <a:solidFill>
                <a:srgbClr val="27697B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97519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Globex\Шаблоны для PowerPoint\#0040\Components\SC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65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91985" y="1282014"/>
            <a:ext cx="7000875" cy="57246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Своевременное выявление детей с трудностями адаптации, обусловленными ограниченными возможностями </a:t>
            </a:r>
            <a:r>
              <a:rPr lang="ru-RU" sz="2000" dirty="0" smtClean="0"/>
              <a:t>здоровья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Определение особых образовательных потребностей детей с ограниченными возможностями здоровья, </a:t>
            </a:r>
            <a:r>
              <a:rPr lang="ru-RU" sz="2000" dirty="0" smtClean="0"/>
              <a:t>детей с инвалидностью;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Осуществление индивидуально-ориентированной психолого-медико-педагогической помощи детям с ограниченными возможностями здоровья с учётом особенностей психического и (или) физического развития, индивидуальных возможностей детей</a:t>
            </a:r>
            <a:r>
              <a:rPr lang="ru-RU" sz="2000" dirty="0" smtClean="0"/>
              <a:t>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Разработка и реализация индивидуальных учебных планов, организация индивидуальных и (или) групповых занятий для детей с нарушением в физическом и (или) психическом развитии;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2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354769" y="181484"/>
            <a:ext cx="84249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Задачи психолого-медико-педагогического сопровождения</a:t>
            </a:r>
            <a:endParaRPr lang="en-US" sz="3200" b="1" dirty="0">
              <a:solidFill>
                <a:srgbClr val="27697B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97519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Globex\Шаблоны для PowerPoint\#0040\Components\SC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1268760"/>
            <a:ext cx="7177608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Оказание консультативной и методической помощи родителям (законным представителям) детей с ограниченными возможностями здоровья по медицинским, социальным, правовым и другим </a:t>
            </a:r>
            <a:r>
              <a:rPr lang="ru-RU" sz="2000" dirty="0" smtClean="0"/>
              <a:t>вопросам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Развитие творческих умений средствами предметной и игровой </a:t>
            </a:r>
            <a:r>
              <a:rPr lang="ru-RU" sz="2000" dirty="0" smtClean="0"/>
              <a:t>деятельности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Укрепление и охрана здоровья, физического развития ребенка;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Формирование и развитие коммуникативной и когнитивной функции речи</a:t>
            </a:r>
            <a:r>
              <a:rPr lang="ru-RU" sz="2000" dirty="0" smtClean="0"/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Формирование и развитие продуктивных видов деятельности, социального поведения, коммуникативных </a:t>
            </a:r>
            <a:r>
              <a:rPr lang="ru-RU" sz="2000" dirty="0" smtClean="0"/>
              <a:t>умений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/>
              <a:t>Медицинское сопровождение ребёнка.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2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-88926" y="181484"/>
            <a:ext cx="81438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4400" b="1" dirty="0">
              <a:solidFill>
                <a:srgbClr val="27697B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97519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Globex\Шаблоны для PowerPoint\#0040\Components\SC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1701800"/>
            <a:ext cx="7000875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400" dirty="0" smtClean="0"/>
              <a:t>-индивидуальный </a:t>
            </a:r>
            <a:r>
              <a:rPr lang="ru-RU" sz="2400" dirty="0"/>
              <a:t>подход к каждому ученику; </a:t>
            </a:r>
          </a:p>
          <a:p>
            <a:r>
              <a:rPr lang="ru-RU" sz="2400" dirty="0" smtClean="0"/>
              <a:t>-соблюдение </a:t>
            </a:r>
            <a:r>
              <a:rPr lang="ru-RU" sz="2400" dirty="0"/>
              <a:t>интересов ребенка; </a:t>
            </a:r>
          </a:p>
          <a:p>
            <a:r>
              <a:rPr lang="ru-RU" sz="2400" dirty="0" smtClean="0"/>
              <a:t>-использование </a:t>
            </a:r>
            <a:r>
              <a:rPr lang="ru-RU" sz="2400" dirty="0"/>
              <a:t>методов, активизирующих познавательную деятельность учащихся, развивающих их устную и письменную речь и формирующих необходимые учебные навыки; </a:t>
            </a:r>
          </a:p>
          <a:p>
            <a:r>
              <a:rPr lang="ru-RU" sz="2400" dirty="0" smtClean="0"/>
              <a:t>-проявление </a:t>
            </a:r>
            <a:r>
              <a:rPr lang="ru-RU" sz="2400" dirty="0"/>
              <a:t>педагогического такта;</a:t>
            </a:r>
          </a:p>
          <a:p>
            <a:r>
              <a:rPr lang="ru-RU" sz="2400" dirty="0" smtClean="0"/>
              <a:t>-системность</a:t>
            </a:r>
            <a:r>
              <a:rPr lang="ru-RU" sz="2400" dirty="0"/>
              <a:t>; </a:t>
            </a:r>
          </a:p>
          <a:p>
            <a:r>
              <a:rPr lang="ru-RU" sz="2400" dirty="0" smtClean="0"/>
              <a:t>-непрерывность</a:t>
            </a:r>
            <a:r>
              <a:rPr lang="ru-RU" sz="2400" dirty="0"/>
              <a:t>; вариативность и рекомендательный характер. </a:t>
            </a: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0" y="234121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Ф</a:t>
            </a:r>
            <a:r>
              <a:rPr lang="ru-RU" sz="4400" b="1" dirty="0" smtClean="0"/>
              <a:t>ормы </a:t>
            </a:r>
            <a:r>
              <a:rPr lang="ru-RU" sz="4400" b="1" dirty="0"/>
              <a:t>работы с детьми с ОВЗ </a:t>
            </a:r>
            <a:endParaRPr lang="en-US" sz="4400" b="1" dirty="0">
              <a:solidFill>
                <a:srgbClr val="27697B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82805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т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дети</Template>
  <TotalTime>141</TotalTime>
  <Words>516</Words>
  <Application>Microsoft Office PowerPoint</Application>
  <PresentationFormat>Экран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дети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11</cp:revision>
  <dcterms:created xsi:type="dcterms:W3CDTF">2019-04-03T05:38:05Z</dcterms:created>
  <dcterms:modified xsi:type="dcterms:W3CDTF">2019-04-04T10:18:24Z</dcterms:modified>
</cp:coreProperties>
</file>